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defRPr sz="1600" b="1" kern="1200">
        <a:solidFill>
          <a:schemeClr val="tx2"/>
        </a:solidFill>
        <a:latin typeface="Arial" charset="0"/>
        <a:ea typeface="Lucida Sans Unicode" pitchFamily="34" charset="0"/>
        <a:cs typeface="Lucida Sans Unicode" pitchFamily="34" charset="0"/>
      </a:defRPr>
    </a:lvl1pPr>
    <a:lvl2pPr marL="457200" algn="l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defRPr sz="1600" b="1" kern="1200">
        <a:solidFill>
          <a:schemeClr val="tx2"/>
        </a:solidFill>
        <a:latin typeface="Arial" charset="0"/>
        <a:ea typeface="Lucida Sans Unicode" pitchFamily="34" charset="0"/>
        <a:cs typeface="Lucida Sans Unicode" pitchFamily="34" charset="0"/>
      </a:defRPr>
    </a:lvl2pPr>
    <a:lvl3pPr marL="914400" algn="l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defRPr sz="1600" b="1" kern="1200">
        <a:solidFill>
          <a:schemeClr val="tx2"/>
        </a:solidFill>
        <a:latin typeface="Arial" charset="0"/>
        <a:ea typeface="Lucida Sans Unicode" pitchFamily="34" charset="0"/>
        <a:cs typeface="Lucida Sans Unicode" pitchFamily="34" charset="0"/>
      </a:defRPr>
    </a:lvl3pPr>
    <a:lvl4pPr marL="1371600" algn="l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defRPr sz="1600" b="1" kern="1200">
        <a:solidFill>
          <a:schemeClr val="tx2"/>
        </a:solidFill>
        <a:latin typeface="Arial" charset="0"/>
        <a:ea typeface="Lucida Sans Unicode" pitchFamily="34" charset="0"/>
        <a:cs typeface="Lucida Sans Unicode" pitchFamily="34" charset="0"/>
      </a:defRPr>
    </a:lvl4pPr>
    <a:lvl5pPr marL="1828800" algn="l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defRPr sz="1600" b="1" kern="1200">
        <a:solidFill>
          <a:schemeClr val="tx2"/>
        </a:solidFill>
        <a:latin typeface="Arial" charset="0"/>
        <a:ea typeface="Lucida Sans Unicode" pitchFamily="34" charset="0"/>
        <a:cs typeface="Lucida Sans Unicode" pitchFamily="34" charset="0"/>
      </a:defRPr>
    </a:lvl5pPr>
    <a:lvl6pPr marL="2286000" algn="l" defTabSz="914400" rtl="0" eaLnBrk="1" latinLnBrk="0" hangingPunct="1">
      <a:defRPr sz="1600" b="1" kern="1200">
        <a:solidFill>
          <a:schemeClr val="tx2"/>
        </a:solidFill>
        <a:latin typeface="Arial" charset="0"/>
        <a:ea typeface="Lucida Sans Unicode" pitchFamily="34" charset="0"/>
        <a:cs typeface="Lucida Sans Unicode" pitchFamily="34" charset="0"/>
      </a:defRPr>
    </a:lvl6pPr>
    <a:lvl7pPr marL="2743200" algn="l" defTabSz="914400" rtl="0" eaLnBrk="1" latinLnBrk="0" hangingPunct="1">
      <a:defRPr sz="1600" b="1" kern="1200">
        <a:solidFill>
          <a:schemeClr val="tx2"/>
        </a:solidFill>
        <a:latin typeface="Arial" charset="0"/>
        <a:ea typeface="Lucida Sans Unicode" pitchFamily="34" charset="0"/>
        <a:cs typeface="Lucida Sans Unicode" pitchFamily="34" charset="0"/>
      </a:defRPr>
    </a:lvl7pPr>
    <a:lvl8pPr marL="3200400" algn="l" defTabSz="914400" rtl="0" eaLnBrk="1" latinLnBrk="0" hangingPunct="1">
      <a:defRPr sz="1600" b="1" kern="1200">
        <a:solidFill>
          <a:schemeClr val="tx2"/>
        </a:solidFill>
        <a:latin typeface="Arial" charset="0"/>
        <a:ea typeface="Lucida Sans Unicode" pitchFamily="34" charset="0"/>
        <a:cs typeface="Lucida Sans Unicode" pitchFamily="34" charset="0"/>
      </a:defRPr>
    </a:lvl8pPr>
    <a:lvl9pPr marL="3657600" algn="l" defTabSz="914400" rtl="0" eaLnBrk="1" latinLnBrk="0" hangingPunct="1">
      <a:defRPr sz="1600" b="1" kern="1200">
        <a:solidFill>
          <a:schemeClr val="tx2"/>
        </a:solidFill>
        <a:latin typeface="Arial" charset="0"/>
        <a:ea typeface="Lucida Sans Unicode" pitchFamily="34" charset="0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20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lIns="90000" tIns="46800" bIns="46800"/>
          <a:lstStyle>
            <a:lvl1pPr algn="ctr">
              <a:defRPr sz="2000" b="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grpSp>
        <p:nvGrpSpPr>
          <p:cNvPr id="5129" name="Group 9"/>
          <p:cNvGrpSpPr>
            <a:grpSpLocks/>
          </p:cNvGrpSpPr>
          <p:nvPr userDrawn="1"/>
        </p:nvGrpSpPr>
        <p:grpSpPr bwMode="auto">
          <a:xfrm>
            <a:off x="8820150" y="550863"/>
            <a:ext cx="323850" cy="6307137"/>
            <a:chOff x="5556" y="347"/>
            <a:chExt cx="204" cy="3973"/>
          </a:xfrm>
        </p:grpSpPr>
        <p:sp>
          <p:nvSpPr>
            <p:cNvPr id="5130" name="Text Box 10"/>
            <p:cNvSpPr txBox="1">
              <a:spLocks noChangeArrowheads="1"/>
            </p:cNvSpPr>
            <p:nvPr/>
          </p:nvSpPr>
          <p:spPr bwMode="auto">
            <a:xfrm rot="16200000">
              <a:off x="3671" y="2232"/>
              <a:ext cx="3973" cy="20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0">
              <a:spAutoFit/>
            </a:bodyPr>
            <a:lstStyle/>
            <a:p>
              <a:pPr defTabSz="449263"/>
              <a:fld id="{DBBEE98D-85EE-4E9D-B02C-84CFC5DF09ED}" type="datetimedd.MM.yyyy">
                <a:rPr lang="de-DE" sz="800" b="0">
                  <a:solidFill>
                    <a:schemeClr val="tx1"/>
                  </a:solidFill>
                </a:rPr>
                <a:pPr defTabSz="449263"/>
                <a:t>09.07.2014</a:t>
              </a:fld>
              <a:r>
                <a:rPr lang="de-DE" sz="800" b="0">
                  <a:solidFill>
                    <a:schemeClr val="tx1"/>
                  </a:solidFill>
                </a:rPr>
                <a:t>, Leopold Kostal GmbH &amp; Co. KG. Inhalt und Darstellung sind weltweit geschützt. Vervielfältigung, Weitergabe oder</a:t>
              </a:r>
            </a:p>
            <a:p>
              <a:pPr defTabSz="449263"/>
              <a:r>
                <a:rPr lang="de-DE" sz="800" b="0">
                  <a:solidFill>
                    <a:schemeClr val="tx1"/>
                  </a:solidFill>
                </a:rPr>
                <a:t>Verwertung ist ohne Zustimmung auch auszugsweise verboten. Alle Rechte - inkl. Schutzrechtsanmeldungen - sind vorbehalten.</a:t>
              </a:r>
              <a:endParaRPr lang="de-DE"/>
            </a:p>
          </p:txBody>
        </p:sp>
        <p:sp>
          <p:nvSpPr>
            <p:cNvPr id="5131" name="Text Box 11"/>
            <p:cNvSpPr txBox="1">
              <a:spLocks noChangeArrowheads="1"/>
            </p:cNvSpPr>
            <p:nvPr/>
          </p:nvSpPr>
          <p:spPr bwMode="auto">
            <a:xfrm rot="16200000">
              <a:off x="5534" y="3969"/>
              <a:ext cx="182" cy="73"/>
            </a:xfrm>
            <a:prstGeom prst="rect">
              <a:avLst/>
            </a:prstGeom>
            <a:solidFill>
              <a:schemeClr val="bg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tIns="0" bIns="0">
              <a:spAutoFit/>
            </a:bodyPr>
            <a:lstStyle/>
            <a:p>
              <a:pPr algn="ctr" defTabSz="449263"/>
              <a:r>
                <a:rPr lang="en-GB" sz="800" b="0">
                  <a:solidFill>
                    <a:srgbClr val="808080"/>
                  </a:solidFill>
                </a:rPr>
                <a:t>©</a:t>
              </a:r>
              <a:endParaRPr lang="de-DE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72250" y="0"/>
            <a:ext cx="2190750" cy="6553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419850" cy="6553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0" y="609600"/>
            <a:ext cx="43053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457700" y="609600"/>
            <a:ext cx="43053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018338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360000" tIns="72000" rIns="90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Mastertitelformat bearbeiten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09600"/>
            <a:ext cx="8763000" cy="5943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360000" tIns="360000" rIns="360000" bIns="36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Mastertextformat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grpSp>
        <p:nvGrpSpPr>
          <p:cNvPr id="4105" name="Group 9"/>
          <p:cNvGrpSpPr>
            <a:grpSpLocks/>
          </p:cNvGrpSpPr>
          <p:nvPr/>
        </p:nvGrpSpPr>
        <p:grpSpPr bwMode="auto">
          <a:xfrm>
            <a:off x="8820150" y="550863"/>
            <a:ext cx="323850" cy="6307137"/>
            <a:chOff x="5556" y="347"/>
            <a:chExt cx="204" cy="3973"/>
          </a:xfrm>
        </p:grpSpPr>
        <p:sp>
          <p:nvSpPr>
            <p:cNvPr id="4106" name="Text Box 10"/>
            <p:cNvSpPr txBox="1">
              <a:spLocks noChangeArrowheads="1"/>
            </p:cNvSpPr>
            <p:nvPr/>
          </p:nvSpPr>
          <p:spPr bwMode="auto">
            <a:xfrm rot="16200000">
              <a:off x="3671" y="2232"/>
              <a:ext cx="3973" cy="20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0">
              <a:spAutoFit/>
            </a:bodyPr>
            <a:lstStyle/>
            <a:p>
              <a:pPr defTabSz="449263"/>
              <a:fld id="{15778DE2-679F-4AC1-982A-3B716FA979B6}" type="datetimedd.MM.yyyy">
                <a:rPr lang="de-DE" sz="800" b="0">
                  <a:solidFill>
                    <a:schemeClr val="tx1"/>
                  </a:solidFill>
                </a:rPr>
                <a:pPr defTabSz="449263"/>
                <a:t>09.07.2014</a:t>
              </a:fld>
              <a:r>
                <a:rPr lang="de-DE" sz="800" b="0">
                  <a:solidFill>
                    <a:schemeClr val="tx1"/>
                  </a:solidFill>
                </a:rPr>
                <a:t>, Leopold Kostal GmbH &amp; Co. KG. Inhalt und Darstellung sind weltweit geschützt. Vervielfältigung, Weitergabe oder</a:t>
              </a:r>
            </a:p>
            <a:p>
              <a:pPr defTabSz="449263"/>
              <a:r>
                <a:rPr lang="de-DE" sz="800" b="0">
                  <a:solidFill>
                    <a:schemeClr val="tx1"/>
                  </a:solidFill>
                </a:rPr>
                <a:t>Verwertung ist ohne Zustimmung auch auszugsweise verboten. Alle Rechte - inkl. Schutzrechtsanmeldungen - sind vorbehalten.</a:t>
              </a:r>
              <a:endParaRPr lang="de-DE"/>
            </a:p>
          </p:txBody>
        </p:sp>
        <p:sp>
          <p:nvSpPr>
            <p:cNvPr id="4107" name="Text Box 11"/>
            <p:cNvSpPr txBox="1">
              <a:spLocks noChangeArrowheads="1"/>
            </p:cNvSpPr>
            <p:nvPr/>
          </p:nvSpPr>
          <p:spPr bwMode="auto">
            <a:xfrm rot="16200000">
              <a:off x="5534" y="3969"/>
              <a:ext cx="182" cy="73"/>
            </a:xfrm>
            <a:prstGeom prst="rect">
              <a:avLst/>
            </a:prstGeom>
            <a:solidFill>
              <a:schemeClr val="bg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tIns="0" bIns="0">
              <a:spAutoFit/>
            </a:bodyPr>
            <a:lstStyle/>
            <a:p>
              <a:pPr algn="ctr" defTabSz="449263"/>
              <a:r>
                <a:rPr lang="en-GB" sz="800" b="0">
                  <a:solidFill>
                    <a:srgbClr val="808080"/>
                  </a:solidFill>
                </a:rPr>
                <a:t>©</a:t>
              </a:r>
              <a:endParaRPr lang="de-DE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1E467D"/>
        </a:buClr>
        <a:buSzPct val="100000"/>
        <a:buFont typeface="Arial" charset="0"/>
        <a:defRPr b="1">
          <a:solidFill>
            <a:srgbClr val="1E467D"/>
          </a:solidFill>
          <a:latin typeface="+mj-lt"/>
          <a:ea typeface="+mj-ea"/>
          <a:cs typeface="+mj-cs"/>
        </a:defRPr>
      </a:lvl1pPr>
      <a:lvl2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1E467D"/>
        </a:buClr>
        <a:buSzPct val="100000"/>
        <a:buFont typeface="Arial" charset="0"/>
        <a:defRPr b="1">
          <a:solidFill>
            <a:srgbClr val="1E467D"/>
          </a:solidFill>
          <a:latin typeface="Arial" charset="0"/>
          <a:ea typeface="Lucida Sans Unicode" pitchFamily="34" charset="0"/>
          <a:cs typeface="Lucida Sans Unicode" pitchFamily="34" charset="0"/>
        </a:defRPr>
      </a:lvl2pPr>
      <a:lvl3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1E467D"/>
        </a:buClr>
        <a:buSzPct val="100000"/>
        <a:buFont typeface="Arial" charset="0"/>
        <a:defRPr b="1">
          <a:solidFill>
            <a:srgbClr val="1E467D"/>
          </a:solidFill>
          <a:latin typeface="Arial" charset="0"/>
          <a:ea typeface="Lucida Sans Unicode" pitchFamily="34" charset="0"/>
          <a:cs typeface="Lucida Sans Unicode" pitchFamily="34" charset="0"/>
        </a:defRPr>
      </a:lvl3pPr>
      <a:lvl4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1E467D"/>
        </a:buClr>
        <a:buSzPct val="100000"/>
        <a:buFont typeface="Arial" charset="0"/>
        <a:defRPr b="1">
          <a:solidFill>
            <a:srgbClr val="1E467D"/>
          </a:solidFill>
          <a:latin typeface="Arial" charset="0"/>
          <a:ea typeface="Lucida Sans Unicode" pitchFamily="34" charset="0"/>
          <a:cs typeface="Lucida Sans Unicode" pitchFamily="34" charset="0"/>
        </a:defRPr>
      </a:lvl4pPr>
      <a:lvl5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1E467D"/>
        </a:buClr>
        <a:buSzPct val="100000"/>
        <a:buFont typeface="Arial" charset="0"/>
        <a:defRPr b="1">
          <a:solidFill>
            <a:srgbClr val="1E467D"/>
          </a:solidFill>
          <a:latin typeface="Arial" charset="0"/>
          <a:ea typeface="Lucida Sans Unicode" pitchFamily="34" charset="0"/>
          <a:cs typeface="Lucida Sans Unicode" pitchFamily="34" charset="0"/>
        </a:defRPr>
      </a:lvl5pPr>
      <a:lvl6pPr marL="4572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1E467D"/>
        </a:buClr>
        <a:buSzPct val="100000"/>
        <a:buFont typeface="Arial" charset="0"/>
        <a:defRPr b="1">
          <a:solidFill>
            <a:srgbClr val="1E467D"/>
          </a:solidFill>
          <a:latin typeface="Arial" charset="0"/>
          <a:ea typeface="Lucida Sans Unicode" pitchFamily="34" charset="0"/>
          <a:cs typeface="Lucida Sans Unicode" pitchFamily="34" charset="0"/>
        </a:defRPr>
      </a:lvl6pPr>
      <a:lvl7pPr marL="9144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1E467D"/>
        </a:buClr>
        <a:buSzPct val="100000"/>
        <a:buFont typeface="Arial" charset="0"/>
        <a:defRPr b="1">
          <a:solidFill>
            <a:srgbClr val="1E467D"/>
          </a:solidFill>
          <a:latin typeface="Arial" charset="0"/>
          <a:ea typeface="Lucida Sans Unicode" pitchFamily="34" charset="0"/>
          <a:cs typeface="Lucida Sans Unicode" pitchFamily="34" charset="0"/>
        </a:defRPr>
      </a:lvl7pPr>
      <a:lvl8pPr marL="1371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1E467D"/>
        </a:buClr>
        <a:buSzPct val="100000"/>
        <a:buFont typeface="Arial" charset="0"/>
        <a:defRPr b="1">
          <a:solidFill>
            <a:srgbClr val="1E467D"/>
          </a:solidFill>
          <a:latin typeface="Arial" charset="0"/>
          <a:ea typeface="Lucida Sans Unicode" pitchFamily="34" charset="0"/>
          <a:cs typeface="Lucida Sans Unicode" pitchFamily="34" charset="0"/>
        </a:defRPr>
      </a:lvl8pPr>
      <a:lvl9pPr marL="18288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1E467D"/>
        </a:buClr>
        <a:buSzPct val="100000"/>
        <a:buFont typeface="Arial" charset="0"/>
        <a:defRPr b="1">
          <a:solidFill>
            <a:srgbClr val="1E467D"/>
          </a:solidFill>
          <a:latin typeface="Arial" charset="0"/>
          <a:ea typeface="Lucida Sans Unicode" pitchFamily="34" charset="0"/>
          <a:cs typeface="Lucida Sans Unicode" pitchFamily="34" charset="0"/>
        </a:defRPr>
      </a:lvl9pPr>
    </p:titleStyle>
    <p:bodyStyle>
      <a:lvl1pPr marL="341313" indent="-341313" algn="l" defTabSz="449263" rtl="0" eaLnBrk="1" fontAlgn="base" hangingPunct="1">
        <a:lnSpc>
          <a:spcPct val="93000"/>
        </a:lnSpc>
        <a:spcBef>
          <a:spcPts val="400"/>
        </a:spcBef>
        <a:spcAft>
          <a:spcPct val="0"/>
        </a:spcAft>
        <a:buClr>
          <a:srgbClr val="1E467D"/>
        </a:buClr>
        <a:buSzPct val="100000"/>
        <a:buFont typeface="Wingdings" pitchFamily="2" charset="2"/>
        <a:buChar char=""/>
        <a:defRPr sz="1600" b="1">
          <a:solidFill>
            <a:srgbClr val="1E467D"/>
          </a:solidFill>
          <a:latin typeface="+mn-lt"/>
          <a:ea typeface="+mn-ea"/>
          <a:cs typeface="+mn-cs"/>
        </a:defRPr>
      </a:lvl1pPr>
      <a:lvl2pPr marL="741363" indent="-284163" algn="l" defTabSz="449263" rtl="0" eaLnBrk="1" fontAlgn="base" hangingPunct="1">
        <a:lnSpc>
          <a:spcPct val="93000"/>
        </a:lnSpc>
        <a:spcBef>
          <a:spcPts val="300"/>
        </a:spcBef>
        <a:spcAft>
          <a:spcPct val="0"/>
        </a:spcAft>
        <a:buClr>
          <a:srgbClr val="1E467D"/>
        </a:buClr>
        <a:buSzPct val="100000"/>
        <a:buFont typeface="Wingdings" pitchFamily="2" charset="2"/>
        <a:buChar char=""/>
        <a:defRPr sz="1600" b="1">
          <a:solidFill>
            <a:srgbClr val="1E467D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ts val="300"/>
        </a:spcBef>
        <a:spcAft>
          <a:spcPct val="0"/>
        </a:spcAft>
        <a:buClr>
          <a:srgbClr val="1E467D"/>
        </a:buClr>
        <a:buSzPct val="100000"/>
        <a:buFont typeface="Wingdings" pitchFamily="2" charset="2"/>
        <a:buChar char=""/>
        <a:defRPr sz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ts val="300"/>
        </a:spcBef>
        <a:spcAft>
          <a:spcPct val="0"/>
        </a:spcAft>
        <a:buClr>
          <a:srgbClr val="1E467D"/>
        </a:buClr>
        <a:buSzPct val="100000"/>
        <a:buFont typeface="Wingdings" pitchFamily="2" charset="2"/>
        <a:buChar char=""/>
        <a:defRPr sz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ts val="300"/>
        </a:spcBef>
        <a:spcAft>
          <a:spcPct val="0"/>
        </a:spcAft>
        <a:buClr>
          <a:srgbClr val="1E467D"/>
        </a:buClr>
        <a:buSzPct val="100000"/>
        <a:buFont typeface="Wingdings" pitchFamily="2" charset="2"/>
        <a:buChar char=""/>
        <a:defRPr sz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ts val="300"/>
        </a:spcBef>
        <a:spcAft>
          <a:spcPct val="0"/>
        </a:spcAft>
        <a:buClr>
          <a:srgbClr val="1E467D"/>
        </a:buClr>
        <a:buSzPct val="100000"/>
        <a:buFont typeface="Wingdings" pitchFamily="2" charset="2"/>
        <a:buChar char=""/>
        <a:defRPr sz="12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ts val="300"/>
        </a:spcBef>
        <a:spcAft>
          <a:spcPct val="0"/>
        </a:spcAft>
        <a:buClr>
          <a:srgbClr val="1E467D"/>
        </a:buClr>
        <a:buSzPct val="100000"/>
        <a:buFont typeface="Wingdings" pitchFamily="2" charset="2"/>
        <a:buChar char=""/>
        <a:defRPr sz="12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ts val="300"/>
        </a:spcBef>
        <a:spcAft>
          <a:spcPct val="0"/>
        </a:spcAft>
        <a:buClr>
          <a:srgbClr val="1E467D"/>
        </a:buClr>
        <a:buSzPct val="100000"/>
        <a:buFont typeface="Wingdings" pitchFamily="2" charset="2"/>
        <a:buChar char=""/>
        <a:defRPr sz="12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ts val="300"/>
        </a:spcBef>
        <a:spcAft>
          <a:spcPct val="0"/>
        </a:spcAft>
        <a:buClr>
          <a:srgbClr val="1E467D"/>
        </a:buClr>
        <a:buSzPct val="100000"/>
        <a:buFont typeface="Wingdings" pitchFamily="2" charset="2"/>
        <a:buChar char=""/>
        <a:defRPr sz="12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Vorlage zu Stufendiagramm / Stufenplan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98" name="Gerade Verbindung 80"/>
          <p:cNvCxnSpPr>
            <a:cxnSpLocks noChangeShapeType="1"/>
          </p:cNvCxnSpPr>
          <p:nvPr/>
        </p:nvCxnSpPr>
        <p:spPr bwMode="auto">
          <a:xfrm flipV="1">
            <a:off x="871538" y="4865688"/>
            <a:ext cx="7732712" cy="3175"/>
          </a:xfrm>
          <a:prstGeom prst="line">
            <a:avLst/>
          </a:prstGeom>
          <a:noFill/>
          <a:ln w="19050" cap="sq" algn="ctr">
            <a:solidFill>
              <a:srgbClr val="1E550B"/>
            </a:solidFill>
            <a:round/>
            <a:headEnd type="none" w="sm" len="sm"/>
            <a:tailEnd type="none" w="sm" len="sm"/>
          </a:ln>
        </p:spPr>
      </p:cxnSp>
      <p:cxnSp>
        <p:nvCxnSpPr>
          <p:cNvPr id="4099" name="Gerade Verbindung 98"/>
          <p:cNvCxnSpPr>
            <a:cxnSpLocks noChangeShapeType="1"/>
          </p:cNvCxnSpPr>
          <p:nvPr/>
        </p:nvCxnSpPr>
        <p:spPr bwMode="auto">
          <a:xfrm>
            <a:off x="3019425" y="2332038"/>
            <a:ext cx="2730500" cy="0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cxnSp>
        <p:nvCxnSpPr>
          <p:cNvPr id="4100" name="Gerade Verbindung 99"/>
          <p:cNvCxnSpPr>
            <a:cxnSpLocks noChangeShapeType="1"/>
          </p:cNvCxnSpPr>
          <p:nvPr/>
        </p:nvCxnSpPr>
        <p:spPr bwMode="auto">
          <a:xfrm>
            <a:off x="4406900" y="2636838"/>
            <a:ext cx="3484563" cy="0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cxnSp>
        <p:nvCxnSpPr>
          <p:cNvPr id="4101" name="Gerade Verbindung 98"/>
          <p:cNvCxnSpPr>
            <a:cxnSpLocks noChangeShapeType="1"/>
          </p:cNvCxnSpPr>
          <p:nvPr/>
        </p:nvCxnSpPr>
        <p:spPr bwMode="auto">
          <a:xfrm>
            <a:off x="6546850" y="4751388"/>
            <a:ext cx="1344613" cy="0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sp>
        <p:nvSpPr>
          <p:cNvPr id="4102" name="Line 71"/>
          <p:cNvSpPr>
            <a:spLocks noChangeShapeType="1"/>
          </p:cNvSpPr>
          <p:nvPr/>
        </p:nvSpPr>
        <p:spPr bwMode="auto">
          <a:xfrm flipV="1">
            <a:off x="7488238" y="5056188"/>
            <a:ext cx="0" cy="1108075"/>
          </a:xfrm>
          <a:prstGeom prst="line">
            <a:avLst/>
          </a:prstGeom>
          <a:noFill/>
          <a:ln w="3175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de-DE"/>
          </a:p>
        </p:txBody>
      </p:sp>
      <p:sp>
        <p:nvSpPr>
          <p:cNvPr id="4103" name="Line 70"/>
          <p:cNvSpPr>
            <a:spLocks noChangeShapeType="1"/>
          </p:cNvSpPr>
          <p:nvPr/>
        </p:nvSpPr>
        <p:spPr bwMode="auto">
          <a:xfrm flipV="1">
            <a:off x="6075363" y="3654425"/>
            <a:ext cx="0" cy="2509838"/>
          </a:xfrm>
          <a:prstGeom prst="line">
            <a:avLst/>
          </a:prstGeom>
          <a:noFill/>
          <a:ln w="3175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de-DE"/>
          </a:p>
        </p:txBody>
      </p:sp>
      <p:sp>
        <p:nvSpPr>
          <p:cNvPr id="4104" name="Line 69"/>
          <p:cNvSpPr>
            <a:spLocks noChangeShapeType="1"/>
          </p:cNvSpPr>
          <p:nvPr/>
        </p:nvSpPr>
        <p:spPr bwMode="auto">
          <a:xfrm flipV="1">
            <a:off x="4649788" y="3644900"/>
            <a:ext cx="7937" cy="2519363"/>
          </a:xfrm>
          <a:prstGeom prst="line">
            <a:avLst/>
          </a:prstGeom>
          <a:noFill/>
          <a:ln w="3175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de-DE"/>
          </a:p>
        </p:txBody>
      </p:sp>
      <p:sp>
        <p:nvSpPr>
          <p:cNvPr id="4105" name="Line 68"/>
          <p:cNvSpPr>
            <a:spLocks noChangeShapeType="1"/>
          </p:cNvSpPr>
          <p:nvPr/>
        </p:nvSpPr>
        <p:spPr bwMode="auto">
          <a:xfrm flipV="1">
            <a:off x="3240088" y="2636838"/>
            <a:ext cx="0" cy="3527425"/>
          </a:xfrm>
          <a:prstGeom prst="line">
            <a:avLst/>
          </a:prstGeom>
          <a:noFill/>
          <a:ln w="3175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de-DE"/>
          </a:p>
        </p:txBody>
      </p:sp>
      <p:sp>
        <p:nvSpPr>
          <p:cNvPr id="4106" name="Line 67"/>
          <p:cNvSpPr>
            <a:spLocks noChangeShapeType="1"/>
          </p:cNvSpPr>
          <p:nvPr/>
        </p:nvSpPr>
        <p:spPr bwMode="auto">
          <a:xfrm flipV="1">
            <a:off x="1822450" y="1125538"/>
            <a:ext cx="0" cy="5038725"/>
          </a:xfrm>
          <a:prstGeom prst="line">
            <a:avLst/>
          </a:prstGeom>
          <a:noFill/>
          <a:ln w="3175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de-DE"/>
          </a:p>
        </p:txBody>
      </p:sp>
      <p:sp>
        <p:nvSpPr>
          <p:cNvPr id="410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Stufenplan</a:t>
            </a:r>
          </a:p>
        </p:txBody>
      </p:sp>
      <p:cxnSp>
        <p:nvCxnSpPr>
          <p:cNvPr id="4108" name="Gerade Verbindung 8"/>
          <p:cNvCxnSpPr>
            <a:cxnSpLocks noChangeShapeType="1"/>
          </p:cNvCxnSpPr>
          <p:nvPr/>
        </p:nvCxnSpPr>
        <p:spPr bwMode="auto">
          <a:xfrm>
            <a:off x="877888" y="6164263"/>
            <a:ext cx="7559675" cy="0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triangle" w="sm" len="sm"/>
          </a:ln>
        </p:spPr>
      </p:cxnSp>
      <p:cxnSp>
        <p:nvCxnSpPr>
          <p:cNvPr id="4109" name="Gerade Verbindung 9"/>
          <p:cNvCxnSpPr>
            <a:cxnSpLocks noChangeShapeType="1"/>
          </p:cNvCxnSpPr>
          <p:nvPr/>
        </p:nvCxnSpPr>
        <p:spPr bwMode="auto">
          <a:xfrm>
            <a:off x="877888" y="1125538"/>
            <a:ext cx="1417637" cy="0"/>
          </a:xfrm>
          <a:prstGeom prst="line">
            <a:avLst/>
          </a:prstGeom>
          <a:noFill/>
          <a:ln w="9525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10" name="Gerade Verbindung 11"/>
          <p:cNvCxnSpPr>
            <a:cxnSpLocks noChangeShapeType="1"/>
          </p:cNvCxnSpPr>
          <p:nvPr/>
        </p:nvCxnSpPr>
        <p:spPr bwMode="auto">
          <a:xfrm>
            <a:off x="3019425" y="2636838"/>
            <a:ext cx="1454150" cy="0"/>
          </a:xfrm>
          <a:prstGeom prst="line">
            <a:avLst/>
          </a:prstGeom>
          <a:noFill/>
          <a:ln w="9525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11" name="Gerade Verbindung 12"/>
          <p:cNvCxnSpPr>
            <a:cxnSpLocks noChangeShapeType="1"/>
          </p:cNvCxnSpPr>
          <p:nvPr/>
        </p:nvCxnSpPr>
        <p:spPr bwMode="auto">
          <a:xfrm>
            <a:off x="2295525" y="1628775"/>
            <a:ext cx="723900" cy="0"/>
          </a:xfrm>
          <a:prstGeom prst="line">
            <a:avLst/>
          </a:prstGeom>
          <a:noFill/>
          <a:ln w="9525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12" name="Gerade Verbindung 18"/>
          <p:cNvCxnSpPr>
            <a:cxnSpLocks noChangeShapeType="1"/>
          </p:cNvCxnSpPr>
          <p:nvPr/>
        </p:nvCxnSpPr>
        <p:spPr bwMode="auto">
          <a:xfrm>
            <a:off x="877888" y="1060450"/>
            <a:ext cx="0" cy="5103813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13" name="Gerade Verbindung 21"/>
          <p:cNvCxnSpPr>
            <a:cxnSpLocks noChangeShapeType="1"/>
          </p:cNvCxnSpPr>
          <p:nvPr/>
        </p:nvCxnSpPr>
        <p:spPr bwMode="auto">
          <a:xfrm flipH="1">
            <a:off x="3017838" y="1628775"/>
            <a:ext cx="1587" cy="1008063"/>
          </a:xfrm>
          <a:prstGeom prst="line">
            <a:avLst/>
          </a:prstGeom>
          <a:noFill/>
          <a:ln w="9525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14" name="Gerade Verbindung 22"/>
          <p:cNvCxnSpPr>
            <a:cxnSpLocks noChangeShapeType="1"/>
          </p:cNvCxnSpPr>
          <p:nvPr/>
        </p:nvCxnSpPr>
        <p:spPr bwMode="auto">
          <a:xfrm>
            <a:off x="4473575" y="2636838"/>
            <a:ext cx="0" cy="1008062"/>
          </a:xfrm>
          <a:prstGeom prst="line">
            <a:avLst/>
          </a:prstGeom>
          <a:noFill/>
          <a:ln w="9525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15" name="Gerade Verbindung 23"/>
          <p:cNvCxnSpPr>
            <a:cxnSpLocks noChangeShapeType="1"/>
          </p:cNvCxnSpPr>
          <p:nvPr/>
        </p:nvCxnSpPr>
        <p:spPr bwMode="auto">
          <a:xfrm>
            <a:off x="2295525" y="1125538"/>
            <a:ext cx="0" cy="503237"/>
          </a:xfrm>
          <a:prstGeom prst="line">
            <a:avLst/>
          </a:prstGeom>
          <a:noFill/>
          <a:ln w="9525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16" name="Gerade Verbindung 28"/>
          <p:cNvCxnSpPr>
            <a:cxnSpLocks noChangeShapeType="1"/>
          </p:cNvCxnSpPr>
          <p:nvPr/>
        </p:nvCxnSpPr>
        <p:spPr bwMode="auto">
          <a:xfrm>
            <a:off x="877888" y="6164263"/>
            <a:ext cx="0" cy="79375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17" name="Gerade Verbindung 30"/>
          <p:cNvCxnSpPr>
            <a:cxnSpLocks noChangeShapeType="1"/>
          </p:cNvCxnSpPr>
          <p:nvPr/>
        </p:nvCxnSpPr>
        <p:spPr bwMode="auto">
          <a:xfrm>
            <a:off x="1822450" y="6164263"/>
            <a:ext cx="0" cy="79375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18" name="Gerade Verbindung 31"/>
          <p:cNvCxnSpPr>
            <a:cxnSpLocks noChangeShapeType="1"/>
          </p:cNvCxnSpPr>
          <p:nvPr/>
        </p:nvCxnSpPr>
        <p:spPr bwMode="auto">
          <a:xfrm>
            <a:off x="2768600" y="6164263"/>
            <a:ext cx="0" cy="79375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19" name="Gerade Verbindung 32"/>
          <p:cNvCxnSpPr>
            <a:cxnSpLocks noChangeShapeType="1"/>
          </p:cNvCxnSpPr>
          <p:nvPr/>
        </p:nvCxnSpPr>
        <p:spPr bwMode="auto">
          <a:xfrm>
            <a:off x="3240088" y="6164263"/>
            <a:ext cx="0" cy="79375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20" name="Gerade Verbindung 33"/>
          <p:cNvCxnSpPr>
            <a:cxnSpLocks noChangeShapeType="1"/>
          </p:cNvCxnSpPr>
          <p:nvPr/>
        </p:nvCxnSpPr>
        <p:spPr bwMode="auto">
          <a:xfrm>
            <a:off x="4657725" y="6164263"/>
            <a:ext cx="0" cy="79375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21" name="Gerade Verbindung 34"/>
          <p:cNvCxnSpPr>
            <a:cxnSpLocks noChangeShapeType="1"/>
          </p:cNvCxnSpPr>
          <p:nvPr/>
        </p:nvCxnSpPr>
        <p:spPr bwMode="auto">
          <a:xfrm>
            <a:off x="5130800" y="6164263"/>
            <a:ext cx="0" cy="79375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22" name="Gerade Verbindung 35"/>
          <p:cNvCxnSpPr>
            <a:cxnSpLocks noChangeShapeType="1"/>
          </p:cNvCxnSpPr>
          <p:nvPr/>
        </p:nvCxnSpPr>
        <p:spPr bwMode="auto">
          <a:xfrm>
            <a:off x="6075363" y="6164263"/>
            <a:ext cx="0" cy="79375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23" name="Gerade Verbindung 36"/>
          <p:cNvCxnSpPr>
            <a:cxnSpLocks noChangeShapeType="1"/>
          </p:cNvCxnSpPr>
          <p:nvPr/>
        </p:nvCxnSpPr>
        <p:spPr bwMode="auto">
          <a:xfrm>
            <a:off x="6548438" y="6164263"/>
            <a:ext cx="0" cy="79375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4124" name="Textfeld 34"/>
          <p:cNvSpPr txBox="1">
            <a:spLocks noChangeArrowheads="1"/>
          </p:cNvSpPr>
          <p:nvPr/>
        </p:nvSpPr>
        <p:spPr bwMode="auto">
          <a:xfrm>
            <a:off x="655638" y="6288088"/>
            <a:ext cx="4445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10/13</a:t>
            </a:r>
          </a:p>
        </p:txBody>
      </p:sp>
      <p:sp>
        <p:nvSpPr>
          <p:cNvPr id="4125" name="Textfeld 35"/>
          <p:cNvSpPr txBox="1">
            <a:spLocks noChangeArrowheads="1"/>
          </p:cNvSpPr>
          <p:nvPr/>
        </p:nvSpPr>
        <p:spPr bwMode="auto">
          <a:xfrm>
            <a:off x="1128713" y="6288088"/>
            <a:ext cx="4445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11/13</a:t>
            </a:r>
          </a:p>
        </p:txBody>
      </p:sp>
      <p:sp>
        <p:nvSpPr>
          <p:cNvPr id="4126" name="Textfeld 36"/>
          <p:cNvSpPr txBox="1">
            <a:spLocks noChangeArrowheads="1"/>
          </p:cNvSpPr>
          <p:nvPr/>
        </p:nvSpPr>
        <p:spPr bwMode="auto">
          <a:xfrm>
            <a:off x="1600200" y="6288088"/>
            <a:ext cx="4445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12/13</a:t>
            </a:r>
          </a:p>
        </p:txBody>
      </p:sp>
      <p:sp>
        <p:nvSpPr>
          <p:cNvPr id="4127" name="Textfeld 37"/>
          <p:cNvSpPr txBox="1">
            <a:spLocks noChangeArrowheads="1"/>
          </p:cNvSpPr>
          <p:nvPr/>
        </p:nvSpPr>
        <p:spPr bwMode="auto">
          <a:xfrm>
            <a:off x="2073275" y="6288088"/>
            <a:ext cx="4445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01/14</a:t>
            </a:r>
          </a:p>
        </p:txBody>
      </p:sp>
      <p:sp>
        <p:nvSpPr>
          <p:cNvPr id="4128" name="Textfeld 38"/>
          <p:cNvSpPr txBox="1">
            <a:spLocks noChangeArrowheads="1"/>
          </p:cNvSpPr>
          <p:nvPr/>
        </p:nvSpPr>
        <p:spPr bwMode="auto">
          <a:xfrm>
            <a:off x="2546350" y="6288088"/>
            <a:ext cx="442913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02/14</a:t>
            </a:r>
          </a:p>
        </p:txBody>
      </p:sp>
      <p:sp>
        <p:nvSpPr>
          <p:cNvPr id="4129" name="Textfeld 39"/>
          <p:cNvSpPr txBox="1">
            <a:spLocks noChangeArrowheads="1"/>
          </p:cNvSpPr>
          <p:nvPr/>
        </p:nvSpPr>
        <p:spPr bwMode="auto">
          <a:xfrm>
            <a:off x="3017838" y="6288088"/>
            <a:ext cx="4445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03/14</a:t>
            </a:r>
          </a:p>
        </p:txBody>
      </p:sp>
      <p:sp>
        <p:nvSpPr>
          <p:cNvPr id="4130" name="Textfeld 40"/>
          <p:cNvSpPr txBox="1">
            <a:spLocks noChangeArrowheads="1"/>
          </p:cNvSpPr>
          <p:nvPr/>
        </p:nvSpPr>
        <p:spPr bwMode="auto">
          <a:xfrm>
            <a:off x="3490913" y="6288088"/>
            <a:ext cx="4445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04/14</a:t>
            </a:r>
          </a:p>
        </p:txBody>
      </p:sp>
      <p:sp>
        <p:nvSpPr>
          <p:cNvPr id="4131" name="Textfeld 41"/>
          <p:cNvSpPr txBox="1">
            <a:spLocks noChangeArrowheads="1"/>
          </p:cNvSpPr>
          <p:nvPr/>
        </p:nvSpPr>
        <p:spPr bwMode="auto">
          <a:xfrm>
            <a:off x="3962400" y="6288088"/>
            <a:ext cx="4445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05/14</a:t>
            </a:r>
          </a:p>
        </p:txBody>
      </p:sp>
      <p:sp>
        <p:nvSpPr>
          <p:cNvPr id="4132" name="Textfeld 42"/>
          <p:cNvSpPr txBox="1">
            <a:spLocks noChangeArrowheads="1"/>
          </p:cNvSpPr>
          <p:nvPr/>
        </p:nvSpPr>
        <p:spPr bwMode="auto">
          <a:xfrm>
            <a:off x="4435475" y="6288088"/>
            <a:ext cx="4445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06/14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3713163" y="989013"/>
            <a:ext cx="4724400" cy="65722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72000" tIns="36000" rIns="36000" bIns="36000">
            <a:spAutoFit/>
          </a:bodyPr>
          <a:lstStyle/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None/>
              <a:defRPr/>
            </a:pPr>
            <a:r>
              <a:rPr lang="de-DE" sz="800" dirty="0"/>
              <a:t>Titel von Maßnahmenpaket 1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None/>
              <a:defRPr/>
            </a:pPr>
            <a:r>
              <a:rPr lang="de-DE" sz="800" b="0" dirty="0"/>
              <a:t>(Inhalte)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Char char="•"/>
              <a:defRPr/>
            </a:pPr>
            <a:r>
              <a:rPr lang="de-DE" sz="800" b="0" dirty="0"/>
              <a:t>ENDDATUM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Char char="•"/>
              <a:defRPr/>
            </a:pPr>
            <a:r>
              <a:rPr lang="de-DE" sz="800" b="0" dirty="0"/>
              <a:t>Anteil in [%] gemäß Y-Achse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Char char="•"/>
              <a:defRPr/>
            </a:pPr>
            <a:r>
              <a:rPr lang="de-DE" sz="800" b="0" dirty="0"/>
              <a:t>Zuständige Person</a:t>
            </a:r>
          </a:p>
        </p:txBody>
      </p:sp>
      <p:sp>
        <p:nvSpPr>
          <p:cNvPr id="45" name="Textfeld 44"/>
          <p:cNvSpPr txBox="1">
            <a:spLocks noChangeArrowheads="1"/>
          </p:cNvSpPr>
          <p:nvPr/>
        </p:nvSpPr>
        <p:spPr bwMode="auto">
          <a:xfrm>
            <a:off x="3725863" y="1781175"/>
            <a:ext cx="4711700" cy="657225"/>
          </a:xfrm>
          <a:prstGeom prst="rect">
            <a:avLst/>
          </a:prstGeom>
          <a:solidFill>
            <a:srgbClr val="F2F2F2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72000" tIns="36000" rIns="36000" bIns="36000">
            <a:spAutoFit/>
          </a:bodyPr>
          <a:lstStyle/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None/>
              <a:defRPr/>
            </a:pPr>
            <a:r>
              <a:rPr lang="de-DE" sz="800" dirty="0"/>
              <a:t>Titel von Maßnahmenpaket 2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None/>
              <a:defRPr/>
            </a:pPr>
            <a:r>
              <a:rPr lang="de-DE" sz="800" b="0" dirty="0"/>
              <a:t>(Inhalte)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Char char="•"/>
              <a:defRPr/>
            </a:pPr>
            <a:r>
              <a:rPr lang="de-DE" sz="800" b="0" dirty="0"/>
              <a:t>ENDDATUM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Char char="•"/>
              <a:defRPr/>
            </a:pPr>
            <a:r>
              <a:rPr lang="de-DE" sz="800" b="0" dirty="0"/>
              <a:t>Anteil in [%] gemäß Y-Achse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Char char="•"/>
              <a:defRPr/>
            </a:pPr>
            <a:r>
              <a:rPr lang="de-DE" sz="800" b="0" dirty="0"/>
              <a:t>Zuständige Person</a:t>
            </a:r>
          </a:p>
        </p:txBody>
      </p:sp>
      <p:sp>
        <p:nvSpPr>
          <p:cNvPr id="46" name="Textfeld 45"/>
          <p:cNvSpPr txBox="1"/>
          <p:nvPr/>
        </p:nvSpPr>
        <p:spPr>
          <a:xfrm>
            <a:off x="5489575" y="2773363"/>
            <a:ext cx="2947988" cy="65722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72000" tIns="36000" rIns="36000" bIns="36000">
            <a:spAutoFit/>
          </a:bodyPr>
          <a:lstStyle/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None/>
              <a:defRPr/>
            </a:pPr>
            <a:r>
              <a:rPr lang="de-DE" sz="800" dirty="0"/>
              <a:t>Titel von Maßnahmenpaket 3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None/>
              <a:defRPr/>
            </a:pPr>
            <a:r>
              <a:rPr lang="de-DE" sz="800" b="0" dirty="0"/>
              <a:t>(Inhalte)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Char char="•"/>
              <a:defRPr/>
            </a:pPr>
            <a:r>
              <a:rPr lang="de-DE" sz="800" b="0" dirty="0"/>
              <a:t>ENDDATUM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Char char="•"/>
              <a:defRPr/>
            </a:pPr>
            <a:r>
              <a:rPr lang="de-DE" sz="800" b="0" dirty="0"/>
              <a:t>Anteil in [%] gemäß Y-Achse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Char char="•"/>
              <a:defRPr/>
            </a:pPr>
            <a:r>
              <a:rPr lang="de-DE" sz="800" b="0" dirty="0"/>
              <a:t>Zuständige Person</a:t>
            </a:r>
          </a:p>
        </p:txBody>
      </p:sp>
      <p:sp>
        <p:nvSpPr>
          <p:cNvPr id="47" name="Textfeld 46"/>
          <p:cNvSpPr txBox="1">
            <a:spLocks noChangeArrowheads="1"/>
          </p:cNvSpPr>
          <p:nvPr/>
        </p:nvSpPr>
        <p:spPr bwMode="auto">
          <a:xfrm>
            <a:off x="6737350" y="3814763"/>
            <a:ext cx="1670050" cy="657225"/>
          </a:xfrm>
          <a:prstGeom prst="rect">
            <a:avLst/>
          </a:prstGeom>
          <a:solidFill>
            <a:srgbClr val="F2F2F2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36000" tIns="36000" rIns="36000" bIns="36000">
            <a:spAutoFit/>
          </a:bodyPr>
          <a:lstStyle/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None/>
              <a:defRPr/>
            </a:pPr>
            <a:r>
              <a:rPr lang="de-DE" sz="800" dirty="0"/>
              <a:t>Titel von Maßnahmenpaket 4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None/>
              <a:defRPr/>
            </a:pPr>
            <a:r>
              <a:rPr lang="de-DE" sz="800" b="0" dirty="0"/>
              <a:t>(Inhalte)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Char char="•"/>
              <a:defRPr/>
            </a:pPr>
            <a:r>
              <a:rPr lang="de-DE" sz="800" b="0" dirty="0"/>
              <a:t>ENDDATUM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Char char="•"/>
              <a:defRPr/>
            </a:pPr>
            <a:r>
              <a:rPr lang="de-DE" sz="800" b="0" dirty="0"/>
              <a:t>Anteil in [%] gemäß Y-Achse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Char char="•"/>
              <a:defRPr/>
            </a:pPr>
            <a:r>
              <a:rPr lang="de-DE" sz="800" b="0" dirty="0"/>
              <a:t>Zuständige Person</a:t>
            </a:r>
          </a:p>
        </p:txBody>
      </p:sp>
      <p:sp>
        <p:nvSpPr>
          <p:cNvPr id="4137" name="Textfeld 51"/>
          <p:cNvSpPr txBox="1">
            <a:spLocks noChangeArrowheads="1"/>
          </p:cNvSpPr>
          <p:nvPr/>
        </p:nvSpPr>
        <p:spPr bwMode="auto">
          <a:xfrm>
            <a:off x="4908550" y="6288088"/>
            <a:ext cx="4445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07/14</a:t>
            </a:r>
          </a:p>
        </p:txBody>
      </p:sp>
      <p:cxnSp>
        <p:nvCxnSpPr>
          <p:cNvPr id="4138" name="Gerade Verbindung mit Pfeil 53"/>
          <p:cNvCxnSpPr>
            <a:cxnSpLocks noChangeShapeType="1"/>
            <a:stCxn id="45" idx="1"/>
          </p:cNvCxnSpPr>
          <p:nvPr/>
        </p:nvCxnSpPr>
        <p:spPr bwMode="auto">
          <a:xfrm flipH="1">
            <a:off x="2989263" y="2109788"/>
            <a:ext cx="736600" cy="0"/>
          </a:xfrm>
          <a:prstGeom prst="straightConnector1">
            <a:avLst/>
          </a:prstGeom>
          <a:noFill/>
          <a:ln w="9525" cap="sq" algn="ctr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  <p:cxnSp>
        <p:nvCxnSpPr>
          <p:cNvPr id="4139" name="Gerade Verbindung mit Pfeil 55"/>
          <p:cNvCxnSpPr>
            <a:cxnSpLocks noChangeShapeType="1"/>
            <a:stCxn id="44" idx="1"/>
          </p:cNvCxnSpPr>
          <p:nvPr/>
        </p:nvCxnSpPr>
        <p:spPr bwMode="auto">
          <a:xfrm flipH="1">
            <a:off x="2295525" y="1317625"/>
            <a:ext cx="1417638" cy="0"/>
          </a:xfrm>
          <a:prstGeom prst="straightConnector1">
            <a:avLst/>
          </a:prstGeom>
          <a:noFill/>
          <a:ln w="9525" cap="sq" algn="ctr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  <p:cxnSp>
        <p:nvCxnSpPr>
          <p:cNvPr id="4140" name="Gerade Verbindung mit Pfeil 61"/>
          <p:cNvCxnSpPr>
            <a:cxnSpLocks noChangeShapeType="1"/>
            <a:stCxn id="46" idx="1"/>
          </p:cNvCxnSpPr>
          <p:nvPr/>
        </p:nvCxnSpPr>
        <p:spPr bwMode="auto">
          <a:xfrm flipH="1">
            <a:off x="4473575" y="3101975"/>
            <a:ext cx="1016000" cy="0"/>
          </a:xfrm>
          <a:prstGeom prst="straightConnector1">
            <a:avLst/>
          </a:prstGeom>
          <a:noFill/>
          <a:ln w="9525" cap="sq" algn="ctr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  <p:sp>
        <p:nvSpPr>
          <p:cNvPr id="4141" name="Textfeld 68"/>
          <p:cNvSpPr txBox="1">
            <a:spLocks noChangeArrowheads="1"/>
          </p:cNvSpPr>
          <p:nvPr/>
        </p:nvSpPr>
        <p:spPr bwMode="auto">
          <a:xfrm>
            <a:off x="250825" y="682625"/>
            <a:ext cx="7207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Zielgröße </a:t>
            </a:r>
          </a:p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[%]</a:t>
            </a:r>
          </a:p>
        </p:txBody>
      </p:sp>
      <p:sp>
        <p:nvSpPr>
          <p:cNvPr id="4142" name="Textfeld 77"/>
          <p:cNvSpPr txBox="1">
            <a:spLocks noChangeArrowheads="1"/>
          </p:cNvSpPr>
          <p:nvPr/>
        </p:nvSpPr>
        <p:spPr bwMode="auto">
          <a:xfrm>
            <a:off x="5380038" y="6288088"/>
            <a:ext cx="4445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08/14</a:t>
            </a:r>
          </a:p>
        </p:txBody>
      </p:sp>
      <p:sp>
        <p:nvSpPr>
          <p:cNvPr id="4143" name="Textfeld 78"/>
          <p:cNvSpPr txBox="1">
            <a:spLocks noChangeArrowheads="1"/>
          </p:cNvSpPr>
          <p:nvPr/>
        </p:nvSpPr>
        <p:spPr bwMode="auto">
          <a:xfrm>
            <a:off x="5853113" y="6288088"/>
            <a:ext cx="4445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09/14</a:t>
            </a:r>
          </a:p>
        </p:txBody>
      </p:sp>
      <p:sp>
        <p:nvSpPr>
          <p:cNvPr id="4144" name="Textfeld 79"/>
          <p:cNvSpPr txBox="1">
            <a:spLocks noChangeArrowheads="1"/>
          </p:cNvSpPr>
          <p:nvPr/>
        </p:nvSpPr>
        <p:spPr bwMode="auto">
          <a:xfrm>
            <a:off x="6326188" y="6288088"/>
            <a:ext cx="441325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10/14</a:t>
            </a:r>
          </a:p>
        </p:txBody>
      </p:sp>
      <p:sp>
        <p:nvSpPr>
          <p:cNvPr id="4145" name="Textfeld 80"/>
          <p:cNvSpPr txBox="1">
            <a:spLocks noChangeArrowheads="1"/>
          </p:cNvSpPr>
          <p:nvPr/>
        </p:nvSpPr>
        <p:spPr bwMode="auto">
          <a:xfrm>
            <a:off x="6799263" y="6288088"/>
            <a:ext cx="441325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11/14</a:t>
            </a:r>
          </a:p>
        </p:txBody>
      </p:sp>
      <p:sp>
        <p:nvSpPr>
          <p:cNvPr id="4146" name="Textfeld 81"/>
          <p:cNvSpPr txBox="1">
            <a:spLocks noChangeArrowheads="1"/>
          </p:cNvSpPr>
          <p:nvPr/>
        </p:nvSpPr>
        <p:spPr bwMode="auto">
          <a:xfrm>
            <a:off x="7272338" y="6288088"/>
            <a:ext cx="441325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12/14</a:t>
            </a:r>
          </a:p>
        </p:txBody>
      </p:sp>
      <p:cxnSp>
        <p:nvCxnSpPr>
          <p:cNvPr id="4147" name="Gerade Verbindung 30"/>
          <p:cNvCxnSpPr>
            <a:cxnSpLocks noChangeShapeType="1"/>
          </p:cNvCxnSpPr>
          <p:nvPr/>
        </p:nvCxnSpPr>
        <p:spPr bwMode="auto">
          <a:xfrm>
            <a:off x="1350963" y="6164263"/>
            <a:ext cx="0" cy="79375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48" name="Gerade Verbindung 30"/>
          <p:cNvCxnSpPr>
            <a:cxnSpLocks noChangeShapeType="1"/>
          </p:cNvCxnSpPr>
          <p:nvPr/>
        </p:nvCxnSpPr>
        <p:spPr bwMode="auto">
          <a:xfrm>
            <a:off x="2295525" y="6164263"/>
            <a:ext cx="0" cy="79375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49" name="Gerade Verbindung 36"/>
          <p:cNvCxnSpPr>
            <a:cxnSpLocks noChangeShapeType="1"/>
          </p:cNvCxnSpPr>
          <p:nvPr/>
        </p:nvCxnSpPr>
        <p:spPr bwMode="auto">
          <a:xfrm>
            <a:off x="7494588" y="6164263"/>
            <a:ext cx="0" cy="79375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50" name="Gerade Verbindung 36"/>
          <p:cNvCxnSpPr>
            <a:cxnSpLocks noChangeShapeType="1"/>
          </p:cNvCxnSpPr>
          <p:nvPr/>
        </p:nvCxnSpPr>
        <p:spPr bwMode="auto">
          <a:xfrm>
            <a:off x="7019925" y="6164263"/>
            <a:ext cx="0" cy="79375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51" name="Gerade Verbindung 35"/>
          <p:cNvCxnSpPr>
            <a:cxnSpLocks noChangeShapeType="1"/>
          </p:cNvCxnSpPr>
          <p:nvPr/>
        </p:nvCxnSpPr>
        <p:spPr bwMode="auto">
          <a:xfrm>
            <a:off x="5602288" y="6164263"/>
            <a:ext cx="0" cy="79375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52" name="Gerade Verbindung 33"/>
          <p:cNvCxnSpPr>
            <a:cxnSpLocks noChangeShapeType="1"/>
          </p:cNvCxnSpPr>
          <p:nvPr/>
        </p:nvCxnSpPr>
        <p:spPr bwMode="auto">
          <a:xfrm>
            <a:off x="4184650" y="6164263"/>
            <a:ext cx="0" cy="79375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53" name="Gerade Verbindung 33"/>
          <p:cNvCxnSpPr>
            <a:cxnSpLocks noChangeShapeType="1"/>
          </p:cNvCxnSpPr>
          <p:nvPr/>
        </p:nvCxnSpPr>
        <p:spPr bwMode="auto">
          <a:xfrm>
            <a:off x="3713163" y="6164263"/>
            <a:ext cx="0" cy="79375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19" name="Textfeld 118"/>
          <p:cNvSpPr txBox="1"/>
          <p:nvPr/>
        </p:nvSpPr>
        <p:spPr>
          <a:xfrm>
            <a:off x="5251450" y="5303838"/>
            <a:ext cx="1639888" cy="65722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72000" tIns="36000" rIns="36000" bIns="36000">
            <a:spAutoFit/>
          </a:bodyPr>
          <a:lstStyle/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None/>
              <a:defRPr/>
            </a:pPr>
            <a:r>
              <a:rPr lang="de-DE" sz="800" dirty="0"/>
              <a:t>Titel von Maßnahmenpaket 5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None/>
              <a:defRPr/>
            </a:pPr>
            <a:r>
              <a:rPr lang="de-DE" sz="800" b="0" dirty="0"/>
              <a:t>(Inhalte)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Char char="•"/>
              <a:defRPr/>
            </a:pPr>
            <a:r>
              <a:rPr lang="de-DE" sz="800" b="0" dirty="0"/>
              <a:t>ENDDATUM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Char char="•"/>
              <a:defRPr/>
            </a:pPr>
            <a:r>
              <a:rPr lang="de-DE" sz="800" b="0" dirty="0"/>
              <a:t>Anteil in [%] gemäß Y-Achse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Char char="•"/>
              <a:defRPr/>
            </a:pPr>
            <a:r>
              <a:rPr lang="de-DE" sz="800" b="0" dirty="0"/>
              <a:t>Zuständige Person</a:t>
            </a:r>
          </a:p>
        </p:txBody>
      </p:sp>
      <p:sp>
        <p:nvSpPr>
          <p:cNvPr id="4155" name="Rectangle 84"/>
          <p:cNvSpPr>
            <a:spLocks noChangeArrowheads="1"/>
          </p:cNvSpPr>
          <p:nvPr/>
        </p:nvSpPr>
        <p:spPr bwMode="auto">
          <a:xfrm>
            <a:off x="2768600" y="4751388"/>
            <a:ext cx="3779838" cy="304800"/>
          </a:xfrm>
          <a:prstGeom prst="rect">
            <a:avLst/>
          </a:prstGeom>
          <a:solidFill>
            <a:schemeClr val="accent1"/>
          </a:solidFill>
          <a:ln w="63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449263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700">
                <a:solidFill>
                  <a:schemeClr val="tx1"/>
                </a:solidFill>
              </a:rPr>
              <a:t>Maßnahme 4.5</a:t>
            </a:r>
          </a:p>
        </p:txBody>
      </p:sp>
      <p:sp>
        <p:nvSpPr>
          <p:cNvPr id="4156" name="Rectangle 85"/>
          <p:cNvSpPr>
            <a:spLocks noChangeArrowheads="1"/>
          </p:cNvSpPr>
          <p:nvPr/>
        </p:nvSpPr>
        <p:spPr bwMode="auto">
          <a:xfrm>
            <a:off x="1822450" y="4471988"/>
            <a:ext cx="1903413" cy="279400"/>
          </a:xfrm>
          <a:prstGeom prst="rect">
            <a:avLst/>
          </a:prstGeom>
          <a:solidFill>
            <a:schemeClr val="accent1"/>
          </a:solidFill>
          <a:ln w="63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449263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700">
                <a:solidFill>
                  <a:schemeClr val="tx1"/>
                </a:solidFill>
              </a:rPr>
              <a:t>Maßnahme 4.4</a:t>
            </a:r>
            <a:endParaRPr lang="en-GB" sz="700"/>
          </a:p>
        </p:txBody>
      </p:sp>
      <p:sp>
        <p:nvSpPr>
          <p:cNvPr id="4157" name="Rectangle 87"/>
          <p:cNvSpPr>
            <a:spLocks noChangeArrowheads="1"/>
          </p:cNvSpPr>
          <p:nvPr/>
        </p:nvSpPr>
        <p:spPr bwMode="auto">
          <a:xfrm>
            <a:off x="877888" y="3644900"/>
            <a:ext cx="1668462" cy="268288"/>
          </a:xfrm>
          <a:prstGeom prst="rect">
            <a:avLst/>
          </a:prstGeom>
          <a:solidFill>
            <a:schemeClr val="accent1"/>
          </a:solidFill>
          <a:ln w="63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449263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700">
                <a:solidFill>
                  <a:schemeClr val="tx1"/>
                </a:solidFill>
              </a:rPr>
              <a:t>Maßnahme 4.1</a:t>
            </a:r>
          </a:p>
        </p:txBody>
      </p:sp>
      <p:cxnSp>
        <p:nvCxnSpPr>
          <p:cNvPr id="4158" name="AutoShape 92"/>
          <p:cNvCxnSpPr>
            <a:cxnSpLocks noChangeShapeType="1"/>
          </p:cNvCxnSpPr>
          <p:nvPr/>
        </p:nvCxnSpPr>
        <p:spPr bwMode="auto">
          <a:xfrm>
            <a:off x="4473575" y="3644900"/>
            <a:ext cx="2073275" cy="0"/>
          </a:xfrm>
          <a:prstGeom prst="straightConnector1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4159" name="Rectangle 100"/>
          <p:cNvSpPr>
            <a:spLocks noChangeArrowheads="1"/>
          </p:cNvSpPr>
          <p:nvPr/>
        </p:nvSpPr>
        <p:spPr bwMode="auto">
          <a:xfrm>
            <a:off x="877888" y="3913188"/>
            <a:ext cx="3779837" cy="276225"/>
          </a:xfrm>
          <a:prstGeom prst="rect">
            <a:avLst/>
          </a:prstGeom>
          <a:solidFill>
            <a:schemeClr val="accent1"/>
          </a:solidFill>
          <a:ln w="63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449263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700">
                <a:solidFill>
                  <a:schemeClr val="tx1"/>
                </a:solidFill>
              </a:rPr>
              <a:t>Maßnahme 4.2</a:t>
            </a:r>
          </a:p>
        </p:txBody>
      </p:sp>
      <p:cxnSp>
        <p:nvCxnSpPr>
          <p:cNvPr id="4160" name="Gerade Verbindung mit Pfeil 61"/>
          <p:cNvCxnSpPr>
            <a:cxnSpLocks noChangeShapeType="1"/>
            <a:stCxn id="47" idx="1"/>
          </p:cNvCxnSpPr>
          <p:nvPr/>
        </p:nvCxnSpPr>
        <p:spPr bwMode="auto">
          <a:xfrm flipH="1">
            <a:off x="6516688" y="4143375"/>
            <a:ext cx="220662" cy="0"/>
          </a:xfrm>
          <a:prstGeom prst="straightConnector1">
            <a:avLst/>
          </a:prstGeom>
          <a:noFill/>
          <a:ln w="9525" cap="sq" algn="ctr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  <p:cxnSp>
        <p:nvCxnSpPr>
          <p:cNvPr id="4161" name="Gerade Verbindung mit Pfeil 61"/>
          <p:cNvCxnSpPr>
            <a:cxnSpLocks noChangeShapeType="1"/>
            <a:stCxn id="119" idx="3"/>
          </p:cNvCxnSpPr>
          <p:nvPr/>
        </p:nvCxnSpPr>
        <p:spPr bwMode="auto">
          <a:xfrm>
            <a:off x="6891338" y="5632450"/>
            <a:ext cx="1000125" cy="0"/>
          </a:xfrm>
          <a:prstGeom prst="straightConnector1">
            <a:avLst/>
          </a:prstGeom>
          <a:noFill/>
          <a:ln w="9525" cap="sq" algn="ctr">
            <a:solidFill>
              <a:schemeClr val="tx1"/>
            </a:solidFill>
            <a:prstDash val="lgDashDot"/>
            <a:round/>
            <a:headEnd type="none" w="sm" len="sm"/>
            <a:tailEnd type="triangle" w="med" len="med"/>
          </a:ln>
        </p:spPr>
      </p:cxnSp>
      <p:sp>
        <p:nvSpPr>
          <p:cNvPr id="4162" name="Rectangle 106"/>
          <p:cNvSpPr>
            <a:spLocks noChangeArrowheads="1"/>
          </p:cNvSpPr>
          <p:nvPr/>
        </p:nvSpPr>
        <p:spPr bwMode="auto">
          <a:xfrm>
            <a:off x="1350963" y="4189413"/>
            <a:ext cx="3779837" cy="282575"/>
          </a:xfrm>
          <a:prstGeom prst="rect">
            <a:avLst/>
          </a:prstGeom>
          <a:solidFill>
            <a:schemeClr val="accent1"/>
          </a:solidFill>
          <a:ln w="63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449263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700">
                <a:solidFill>
                  <a:schemeClr val="tx1"/>
                </a:solidFill>
              </a:rPr>
              <a:t>Maßnahme 4.3</a:t>
            </a:r>
            <a:endParaRPr lang="en-GB" sz="700"/>
          </a:p>
        </p:txBody>
      </p:sp>
      <p:cxnSp>
        <p:nvCxnSpPr>
          <p:cNvPr id="4163" name="Gerade Verbindung 99"/>
          <p:cNvCxnSpPr>
            <a:cxnSpLocks noChangeShapeType="1"/>
          </p:cNvCxnSpPr>
          <p:nvPr/>
        </p:nvCxnSpPr>
        <p:spPr bwMode="auto">
          <a:xfrm>
            <a:off x="6548438" y="5056188"/>
            <a:ext cx="1343025" cy="0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sp>
        <p:nvSpPr>
          <p:cNvPr id="4164" name="Textfeld 81"/>
          <p:cNvSpPr txBox="1">
            <a:spLocks noChangeArrowheads="1"/>
          </p:cNvSpPr>
          <p:nvPr/>
        </p:nvSpPr>
        <p:spPr bwMode="auto">
          <a:xfrm>
            <a:off x="7893050" y="6289675"/>
            <a:ext cx="582613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t [Monat]</a:t>
            </a:r>
          </a:p>
        </p:txBody>
      </p:sp>
      <p:cxnSp>
        <p:nvCxnSpPr>
          <p:cNvPr id="4165" name="Gerade Verbindung 19"/>
          <p:cNvCxnSpPr>
            <a:cxnSpLocks noChangeShapeType="1"/>
          </p:cNvCxnSpPr>
          <p:nvPr/>
        </p:nvCxnSpPr>
        <p:spPr bwMode="auto">
          <a:xfrm flipH="1">
            <a:off x="6546850" y="3644900"/>
            <a:ext cx="1588" cy="1411288"/>
          </a:xfrm>
          <a:prstGeom prst="line">
            <a:avLst/>
          </a:prstGeom>
          <a:noFill/>
          <a:ln w="9525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66" name="Gerade Verbindung 122"/>
          <p:cNvCxnSpPr>
            <a:cxnSpLocks noChangeShapeType="1"/>
          </p:cNvCxnSpPr>
          <p:nvPr/>
        </p:nvCxnSpPr>
        <p:spPr bwMode="auto">
          <a:xfrm>
            <a:off x="800100" y="6164263"/>
            <a:ext cx="77788" cy="0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67" name="Gerade Verbindung 124"/>
          <p:cNvCxnSpPr>
            <a:cxnSpLocks noChangeShapeType="1"/>
          </p:cNvCxnSpPr>
          <p:nvPr/>
        </p:nvCxnSpPr>
        <p:spPr bwMode="auto">
          <a:xfrm>
            <a:off x="800100" y="1125538"/>
            <a:ext cx="77788" cy="0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68" name="Gerade Verbindung 125"/>
          <p:cNvCxnSpPr>
            <a:cxnSpLocks noChangeShapeType="1"/>
          </p:cNvCxnSpPr>
          <p:nvPr/>
        </p:nvCxnSpPr>
        <p:spPr bwMode="auto">
          <a:xfrm>
            <a:off x="800100" y="3141663"/>
            <a:ext cx="77788" cy="0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69" name="Gerade Verbindung 126"/>
          <p:cNvCxnSpPr>
            <a:cxnSpLocks noChangeShapeType="1"/>
          </p:cNvCxnSpPr>
          <p:nvPr/>
        </p:nvCxnSpPr>
        <p:spPr bwMode="auto">
          <a:xfrm>
            <a:off x="800100" y="4148138"/>
            <a:ext cx="77788" cy="0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70" name="Gerade Verbindung 127"/>
          <p:cNvCxnSpPr>
            <a:cxnSpLocks noChangeShapeType="1"/>
          </p:cNvCxnSpPr>
          <p:nvPr/>
        </p:nvCxnSpPr>
        <p:spPr bwMode="auto">
          <a:xfrm>
            <a:off x="800100" y="5156200"/>
            <a:ext cx="77788" cy="0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4171" name="Gerade Verbindung 128"/>
          <p:cNvCxnSpPr>
            <a:cxnSpLocks noChangeShapeType="1"/>
          </p:cNvCxnSpPr>
          <p:nvPr/>
        </p:nvCxnSpPr>
        <p:spPr bwMode="auto">
          <a:xfrm>
            <a:off x="800100" y="2133600"/>
            <a:ext cx="77788" cy="0"/>
          </a:xfrm>
          <a:prstGeom prst="line">
            <a:avLst/>
          </a:prstGeom>
          <a:noFill/>
          <a:ln w="635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4172" name="Textfeld 34"/>
          <p:cNvSpPr txBox="1">
            <a:spLocks noChangeArrowheads="1"/>
          </p:cNvSpPr>
          <p:nvPr/>
        </p:nvSpPr>
        <p:spPr bwMode="auto">
          <a:xfrm>
            <a:off x="382588" y="5056188"/>
            <a:ext cx="417512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20%</a:t>
            </a:r>
          </a:p>
        </p:txBody>
      </p:sp>
      <p:sp>
        <p:nvSpPr>
          <p:cNvPr id="4173" name="Textfeld 34"/>
          <p:cNvSpPr txBox="1">
            <a:spLocks noChangeArrowheads="1"/>
          </p:cNvSpPr>
          <p:nvPr/>
        </p:nvSpPr>
        <p:spPr bwMode="auto">
          <a:xfrm>
            <a:off x="382588" y="4043363"/>
            <a:ext cx="417512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40%</a:t>
            </a:r>
          </a:p>
        </p:txBody>
      </p:sp>
      <p:sp>
        <p:nvSpPr>
          <p:cNvPr id="4174" name="Textfeld 34"/>
          <p:cNvSpPr txBox="1">
            <a:spLocks noChangeArrowheads="1"/>
          </p:cNvSpPr>
          <p:nvPr/>
        </p:nvSpPr>
        <p:spPr bwMode="auto">
          <a:xfrm>
            <a:off x="382588" y="3036888"/>
            <a:ext cx="417512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60%</a:t>
            </a:r>
          </a:p>
        </p:txBody>
      </p:sp>
      <p:sp>
        <p:nvSpPr>
          <p:cNvPr id="4175" name="Textfeld 34"/>
          <p:cNvSpPr txBox="1">
            <a:spLocks noChangeArrowheads="1"/>
          </p:cNvSpPr>
          <p:nvPr/>
        </p:nvSpPr>
        <p:spPr bwMode="auto">
          <a:xfrm>
            <a:off x="393700" y="2028825"/>
            <a:ext cx="417513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80%</a:t>
            </a:r>
          </a:p>
        </p:txBody>
      </p:sp>
      <p:sp>
        <p:nvSpPr>
          <p:cNvPr id="4176" name="Textfeld 34"/>
          <p:cNvSpPr txBox="1">
            <a:spLocks noChangeArrowheads="1"/>
          </p:cNvSpPr>
          <p:nvPr/>
        </p:nvSpPr>
        <p:spPr bwMode="auto">
          <a:xfrm>
            <a:off x="325438" y="1020763"/>
            <a:ext cx="582612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de-DE" sz="800" b="0"/>
              <a:t>100%</a:t>
            </a:r>
          </a:p>
        </p:txBody>
      </p:sp>
      <p:sp>
        <p:nvSpPr>
          <p:cNvPr id="2" name="Textfeld 46"/>
          <p:cNvSpPr txBox="1">
            <a:spLocks noChangeArrowheads="1"/>
          </p:cNvSpPr>
          <p:nvPr/>
        </p:nvSpPr>
        <p:spPr bwMode="auto">
          <a:xfrm>
            <a:off x="1263650" y="5260975"/>
            <a:ext cx="1939925" cy="542925"/>
          </a:xfrm>
          <a:prstGeom prst="rect">
            <a:avLst/>
          </a:prstGeom>
          <a:solidFill>
            <a:srgbClr val="F2F2F2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36000" tIns="36000" rIns="36000" bIns="36000">
            <a:spAutoFit/>
          </a:bodyPr>
          <a:lstStyle/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None/>
              <a:defRPr/>
            </a:pPr>
            <a:r>
              <a:rPr lang="de-DE" sz="800"/>
              <a:t>Ziellinie</a:t>
            </a:r>
            <a:endParaRPr lang="de-DE" sz="800" b="0"/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Char char="•"/>
              <a:defRPr/>
            </a:pPr>
            <a:r>
              <a:rPr lang="de-DE" sz="800" b="0"/>
              <a:t>Zur Darstellung von Zielgrößen &gt;0</a:t>
            </a:r>
          </a:p>
          <a:p>
            <a:pPr marL="107950" indent="-107950" defTabSz="449263" eaLnBrk="0" hangingPunct="0">
              <a:lnSpc>
                <a:spcPct val="95000"/>
              </a:lnSpc>
              <a:buClr>
                <a:srgbClr val="1E467D"/>
              </a:buClr>
              <a:buSzPct val="100000"/>
              <a:buFont typeface="Arial" charset="0"/>
              <a:buChar char="•"/>
              <a:defRPr/>
            </a:pPr>
            <a:r>
              <a:rPr lang="de-DE" sz="800" b="0"/>
              <a:t>Kann auch stufig ausgeführt werden, um Zwischenziele darzustellen</a:t>
            </a:r>
          </a:p>
        </p:txBody>
      </p:sp>
      <p:cxnSp>
        <p:nvCxnSpPr>
          <p:cNvPr id="4178" name="Gerade Verbindung mit Pfeil 61"/>
          <p:cNvCxnSpPr>
            <a:cxnSpLocks noChangeShapeType="1"/>
          </p:cNvCxnSpPr>
          <p:nvPr/>
        </p:nvCxnSpPr>
        <p:spPr bwMode="auto">
          <a:xfrm flipH="1" flipV="1">
            <a:off x="1827213" y="4868863"/>
            <a:ext cx="406400" cy="392112"/>
          </a:xfrm>
          <a:prstGeom prst="straightConnector1">
            <a:avLst/>
          </a:prstGeom>
          <a:noFill/>
          <a:ln w="9525" cap="sq" algn="ctr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A (DE)">
  <a:themeElements>
    <a:clrScheme name="PPT A (DE) 1">
      <a:dk1>
        <a:srgbClr val="000000"/>
      </a:dk1>
      <a:lt1>
        <a:srgbClr val="FFFFFF"/>
      </a:lt1>
      <a:dk2>
        <a:srgbClr val="1E467D"/>
      </a:dk2>
      <a:lt2>
        <a:srgbClr val="828787"/>
      </a:lt2>
      <a:accent1>
        <a:srgbClr val="C8CDC8"/>
      </a:accent1>
      <a:accent2>
        <a:srgbClr val="007DC8"/>
      </a:accent2>
      <a:accent3>
        <a:srgbClr val="FFFFFF"/>
      </a:accent3>
      <a:accent4>
        <a:srgbClr val="000000"/>
      </a:accent4>
      <a:accent5>
        <a:srgbClr val="E0E3E0"/>
      </a:accent5>
      <a:accent6>
        <a:srgbClr val="0071B5"/>
      </a:accent6>
      <a:hlink>
        <a:srgbClr val="1E467D"/>
      </a:hlink>
      <a:folHlink>
        <a:srgbClr val="4B73A5"/>
      </a:folHlink>
    </a:clrScheme>
    <a:fontScheme name="PPT A (DE)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Tx/>
          <a:buNone/>
          <a:tabLst/>
          <a:defRPr kumimoji="0" lang="de-DE" sz="16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Tx/>
          <a:buNone/>
          <a:tabLst/>
          <a:defRPr kumimoji="0" lang="de-DE" sz="16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PPT A (DE) 1">
        <a:dk1>
          <a:srgbClr val="000000"/>
        </a:dk1>
        <a:lt1>
          <a:srgbClr val="FFFFFF"/>
        </a:lt1>
        <a:dk2>
          <a:srgbClr val="1E467D"/>
        </a:dk2>
        <a:lt2>
          <a:srgbClr val="828787"/>
        </a:lt2>
        <a:accent1>
          <a:srgbClr val="C8CDC8"/>
        </a:accent1>
        <a:accent2>
          <a:srgbClr val="007DC8"/>
        </a:accent2>
        <a:accent3>
          <a:srgbClr val="FFFFFF"/>
        </a:accent3>
        <a:accent4>
          <a:srgbClr val="000000"/>
        </a:accent4>
        <a:accent5>
          <a:srgbClr val="E0E3E0"/>
        </a:accent5>
        <a:accent6>
          <a:srgbClr val="0071B5"/>
        </a:accent6>
        <a:hlink>
          <a:srgbClr val="1E467D"/>
        </a:hlink>
        <a:folHlink>
          <a:srgbClr val="4B73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A (DE)</Template>
  <TotalTime>0</TotalTime>
  <Words>138</Words>
  <Application>Microsoft Office PowerPoint</Application>
  <PresentationFormat>Bildschirmpräsentation (4:3)</PresentationFormat>
  <Paragraphs>58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Lucida Sans Unicode</vt:lpstr>
      <vt:lpstr>Wingdings</vt:lpstr>
      <vt:lpstr>PPT A (DE)</vt:lpstr>
      <vt:lpstr>Vorlage zu Stufendiagramm / Stufenplan</vt:lpstr>
      <vt:lpstr>Stufenplan</vt:lpstr>
    </vt:vector>
  </TitlesOfParts>
  <Company>KOSTAL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Vorlage zu Stufendiagramm / Stufenplan</dc:title>
  <dc:creator>Marvin Fotschki</dc:creator>
  <cp:lastModifiedBy>Marvin Fotschki</cp:lastModifiedBy>
  <cp:revision>1</cp:revision>
  <dcterms:created xsi:type="dcterms:W3CDTF">2014-07-09T13:43:00Z</dcterms:created>
  <dcterms:modified xsi:type="dcterms:W3CDTF">2014-07-09T13:43:40Z</dcterms:modified>
</cp:coreProperties>
</file>